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57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94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0A29-74F4-46D0-BCA3-0F9117899C3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B8FF-17E9-43B4-9A54-FAF6C772EA7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0A29-74F4-46D0-BCA3-0F9117899C3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B8FF-17E9-43B4-9A54-FAF6C772EA7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0A29-74F4-46D0-BCA3-0F9117899C3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B8FF-17E9-43B4-9A54-FAF6C772EA7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0A29-74F4-46D0-BCA3-0F9117899C3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B8FF-17E9-43B4-9A54-FAF6C772EA7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0A29-74F4-46D0-BCA3-0F9117899C3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B8FF-17E9-43B4-9A54-FAF6C772EA7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0A29-74F4-46D0-BCA3-0F9117899C3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B8FF-17E9-43B4-9A54-FAF6C772EA7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0A29-74F4-46D0-BCA3-0F9117899C3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B8FF-17E9-43B4-9A54-FAF6C772EA7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0A29-74F4-46D0-BCA3-0F9117899C3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B8FF-17E9-43B4-9A54-FAF6C772EA7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0A29-74F4-46D0-BCA3-0F9117899C3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B8FF-17E9-43B4-9A54-FAF6C772EA7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0A29-74F4-46D0-BCA3-0F9117899C3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B8FF-17E9-43B4-9A54-FAF6C772EA7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0A29-74F4-46D0-BCA3-0F9117899C3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B8FF-17E9-43B4-9A54-FAF6C772EA7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00A29-74F4-46D0-BCA3-0F9117899C30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0B8FF-17E9-43B4-9A54-FAF6C772EA7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780928"/>
            <a:ext cx="846043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školy: Střední zdravotnická škola a vyšší odborná škola zdravotnická Karlovy Vary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Číslo projektu: CZ.1.07/1.5.00/34.0953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Vzdělávací materiál: Záměr a dohoda – vyjádření různými časy</a:t>
            </a:r>
            <a:endParaRPr lang="en-GB" sz="1600" i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Šablona III/2 Inovace a zkvalitnění výuky prostřednictvím ICT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materiálu: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VY_32_INOVACE_ANJ.2.07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Datum tvorby: 7.3.2014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Vyučovací předmět, ročník, obor: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ANJ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2. ročník, všechny obory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Autor: Mgr. Ilona Kopšová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Anotace: DUM využívá ICT při výuce, motivuje a aktivuje žáky. Inovuje a zkvalitňuje výuku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anglického jazyka. Ujasňuje a procvičuje užití přítomného času prostého a průběhového a vazby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en-GB" sz="16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 going </a:t>
            </a:r>
            <a:r>
              <a:rPr lang="cs-CZ" sz="16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to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pro vyjádření záměru a dohody. .</a:t>
            </a:r>
          </a:p>
        </p:txBody>
      </p:sp>
      <p:pic>
        <p:nvPicPr>
          <p:cNvPr id="3" name="Obrázek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683568" y="476672"/>
            <a:ext cx="7704856" cy="2123658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ARRANGEMENTS</a:t>
            </a:r>
          </a:p>
          <a:p>
            <a:pPr algn="ctr"/>
            <a:r>
              <a:rPr lang="en-GB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INTENTIONS</a:t>
            </a:r>
            <a:endParaRPr lang="en-GB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259632" y="3356992"/>
            <a:ext cx="68670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PRESENT CONTINUOUS</a:t>
            </a:r>
            <a:endParaRPr lang="cs-CZ" sz="5400" b="1" cap="none" spc="0" dirty="0">
              <a:ln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195736" y="4365104"/>
            <a:ext cx="50141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PRESENT SIMPLE</a:t>
            </a:r>
            <a:endParaRPr lang="cs-CZ" sz="5400" b="1" cap="none" spc="0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2483768" y="5373216"/>
            <a:ext cx="40084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BE GOING TO</a:t>
            </a:r>
            <a:endParaRPr lang="cs-CZ" sz="5400" b="1" cap="none" spc="0" dirty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259632" y="332656"/>
            <a:ext cx="686700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5400" b="1" dirty="0">
                <a:ln>
                  <a:prstDash val="solid"/>
                </a:ln>
                <a:solidFill>
                  <a:srgbClr val="4BACC6">
                    <a:lumMod val="50000"/>
                  </a:srgbClr>
                </a:soli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PRESENT CONTINUOUS</a:t>
            </a:r>
            <a:endParaRPr lang="cs-CZ" sz="5400" b="1" dirty="0">
              <a:ln>
                <a:prstDash val="solid"/>
              </a:ln>
              <a:solidFill>
                <a:srgbClr val="4BACC6">
                  <a:lumMod val="50000"/>
                </a:srgbClr>
              </a:solidFill>
              <a:effectLst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996740" y="1268760"/>
            <a:ext cx="72365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When do we use the </a:t>
            </a:r>
            <a:r>
              <a:rPr lang="en-GB" sz="3200" b="1" dirty="0" smtClean="0"/>
              <a:t>Present Continuous</a:t>
            </a:r>
            <a:r>
              <a:rPr lang="en-GB" sz="3200" dirty="0" smtClean="0"/>
              <a:t>?</a:t>
            </a:r>
          </a:p>
          <a:p>
            <a:pPr algn="ctr"/>
            <a:r>
              <a:rPr lang="en-GB" sz="3200" dirty="0" smtClean="0"/>
              <a:t>Arrangements or intentions?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683568" y="2492896"/>
            <a:ext cx="798135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We use the </a:t>
            </a:r>
            <a:r>
              <a:rPr lang="en-GB" sz="3200" b="1" dirty="0" smtClean="0"/>
              <a:t>Present Continuous </a:t>
            </a:r>
            <a:r>
              <a:rPr lang="en-GB" sz="3200" dirty="0" smtClean="0"/>
              <a:t>when we talk</a:t>
            </a:r>
          </a:p>
          <a:p>
            <a:pPr algn="ctr"/>
            <a:r>
              <a:rPr lang="en-GB" sz="3200" dirty="0" smtClean="0"/>
              <a:t>about future events we have already arranged.</a:t>
            </a:r>
          </a:p>
          <a:p>
            <a:pPr algn="ctr"/>
            <a:r>
              <a:rPr lang="en-GB" sz="3200" dirty="0" smtClean="0"/>
              <a:t>We usually know the date, time and the place.</a:t>
            </a:r>
            <a:endParaRPr lang="en-GB" sz="3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1475656" y="4365104"/>
            <a:ext cx="62917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We </a:t>
            </a:r>
            <a:r>
              <a:rPr lang="en-GB" sz="3200" b="1" dirty="0" smtClean="0">
                <a:solidFill>
                  <a:schemeClr val="accent5">
                    <a:lumMod val="50000"/>
                  </a:schemeClr>
                </a:solidFill>
              </a:rPr>
              <a:t>are flying </a:t>
            </a:r>
            <a:r>
              <a:rPr lang="en-GB" sz="3200" dirty="0" smtClean="0"/>
              <a:t>to Scotland </a:t>
            </a:r>
            <a:r>
              <a:rPr lang="en-GB" sz="3200" dirty="0" smtClean="0">
                <a:solidFill>
                  <a:srgbClr val="C00000"/>
                </a:solidFill>
              </a:rPr>
              <a:t>next week</a:t>
            </a:r>
            <a:r>
              <a:rPr lang="en-GB" sz="3200" dirty="0" smtClean="0"/>
              <a:t>.</a:t>
            </a:r>
          </a:p>
          <a:p>
            <a:r>
              <a:rPr lang="en-GB" sz="3200" dirty="0" smtClean="0"/>
              <a:t>(we have already bought the tickets)</a:t>
            </a:r>
            <a:endParaRPr lang="en-GB" sz="32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467544" y="5445224"/>
            <a:ext cx="83992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I can’t go there </a:t>
            </a:r>
            <a:r>
              <a:rPr lang="en-GB" sz="3200" dirty="0" smtClean="0">
                <a:solidFill>
                  <a:srgbClr val="C00000"/>
                </a:solidFill>
              </a:rPr>
              <a:t>tomorrow</a:t>
            </a:r>
            <a:r>
              <a:rPr lang="en-GB" sz="3200" dirty="0" smtClean="0"/>
              <a:t>. I’</a:t>
            </a:r>
            <a:r>
              <a:rPr lang="en-GB" sz="3200" b="1" dirty="0" smtClean="0">
                <a:solidFill>
                  <a:schemeClr val="accent5">
                    <a:lumMod val="50000"/>
                  </a:schemeClr>
                </a:solidFill>
              </a:rPr>
              <a:t>m visiting </a:t>
            </a:r>
            <a:r>
              <a:rPr lang="en-GB" sz="3200" dirty="0" smtClean="0"/>
              <a:t>the doctor.</a:t>
            </a:r>
          </a:p>
          <a:p>
            <a:pPr algn="ctr"/>
            <a:r>
              <a:rPr lang="en-GB" sz="3200" dirty="0" smtClean="0"/>
              <a:t>(I’ve already arranged it)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186039" y="332656"/>
            <a:ext cx="501419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5400" b="1" dirty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PRESENT </a:t>
            </a:r>
            <a:r>
              <a:rPr lang="en-GB" sz="54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SIMPLE</a:t>
            </a:r>
            <a:endParaRPr lang="cs-CZ" sz="5400" b="1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389989" y="1268760"/>
            <a:ext cx="6450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When do we use the </a:t>
            </a:r>
            <a:r>
              <a:rPr lang="en-GB" sz="3200" b="1" dirty="0" smtClean="0"/>
              <a:t>Present Simple</a:t>
            </a:r>
            <a:r>
              <a:rPr lang="en-GB" sz="3200" dirty="0" smtClean="0"/>
              <a:t>?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827584" y="2060848"/>
            <a:ext cx="750968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We use the </a:t>
            </a:r>
            <a:r>
              <a:rPr lang="en-GB" sz="3200" b="1" dirty="0" smtClean="0"/>
              <a:t>Present Simple </a:t>
            </a:r>
            <a:r>
              <a:rPr lang="en-GB" sz="3200" dirty="0" smtClean="0"/>
              <a:t>when we talk</a:t>
            </a:r>
          </a:p>
          <a:p>
            <a:pPr algn="ctr"/>
            <a:r>
              <a:rPr lang="en-GB" sz="3200" dirty="0" smtClean="0"/>
              <a:t>about future events and refer to timetables,</a:t>
            </a:r>
          </a:p>
          <a:p>
            <a:pPr algn="ctr"/>
            <a:r>
              <a:rPr lang="en-GB" sz="3200" dirty="0" smtClean="0"/>
              <a:t>schedules, routines, dates, etc.</a:t>
            </a:r>
          </a:p>
          <a:p>
            <a:pPr algn="ctr"/>
            <a:r>
              <a:rPr lang="en-GB" sz="3200" dirty="0" smtClean="0"/>
              <a:t>It’s a fixed event and we can’t change </a:t>
            </a:r>
          </a:p>
          <a:p>
            <a:pPr algn="ctr"/>
            <a:r>
              <a:rPr lang="en-GB" sz="3200" dirty="0" smtClean="0"/>
              <a:t>the date or time.</a:t>
            </a:r>
            <a:endParaRPr lang="en-GB" sz="3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1763688" y="4725144"/>
            <a:ext cx="5607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00B050"/>
                </a:solidFill>
              </a:rPr>
              <a:t>What time </a:t>
            </a:r>
            <a:r>
              <a:rPr lang="en-GB" sz="3200" b="1" dirty="0" smtClean="0">
                <a:solidFill>
                  <a:srgbClr val="FF0000"/>
                </a:solidFill>
              </a:rPr>
              <a:t>does</a:t>
            </a:r>
            <a:r>
              <a:rPr lang="en-GB" sz="3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3200" dirty="0" smtClean="0"/>
              <a:t>the class</a:t>
            </a:r>
            <a:r>
              <a:rPr lang="en-GB" sz="3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3200" b="1" dirty="0" smtClean="0">
                <a:solidFill>
                  <a:srgbClr val="FF0000"/>
                </a:solidFill>
              </a:rPr>
              <a:t>finish</a:t>
            </a:r>
            <a:r>
              <a:rPr lang="en-GB" sz="3200" dirty="0"/>
              <a:t>?</a:t>
            </a:r>
            <a:endParaRPr lang="en-GB" sz="32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2123728" y="5229200"/>
            <a:ext cx="525579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Our bus </a:t>
            </a:r>
            <a:r>
              <a:rPr lang="en-GB" sz="3200" b="1" dirty="0" smtClean="0">
                <a:solidFill>
                  <a:srgbClr val="FF0000"/>
                </a:solidFill>
              </a:rPr>
              <a:t>arrives</a:t>
            </a:r>
            <a:r>
              <a:rPr lang="en-GB" sz="3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3200" dirty="0" smtClean="0"/>
              <a:t>at </a:t>
            </a:r>
            <a:r>
              <a:rPr lang="en-GB" sz="3200" dirty="0" smtClean="0">
                <a:solidFill>
                  <a:srgbClr val="00B050"/>
                </a:solidFill>
              </a:rPr>
              <a:t>6.00</a:t>
            </a:r>
            <a:r>
              <a:rPr lang="en-GB" sz="3200" dirty="0" smtClean="0"/>
              <a:t>. </a:t>
            </a:r>
          </a:p>
          <a:p>
            <a:pPr algn="ctr"/>
            <a:r>
              <a:rPr lang="en-GB" sz="3200" dirty="0" smtClean="0"/>
              <a:t>The night club </a:t>
            </a:r>
            <a:r>
              <a:rPr lang="en-GB" sz="3200" b="1" dirty="0" smtClean="0">
                <a:solidFill>
                  <a:srgbClr val="FF0000"/>
                </a:solidFill>
              </a:rPr>
              <a:t>opens</a:t>
            </a:r>
            <a:r>
              <a:rPr lang="en-GB" sz="3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3200" dirty="0" smtClean="0"/>
              <a:t>at </a:t>
            </a:r>
            <a:r>
              <a:rPr lang="en-GB" sz="3200" dirty="0" smtClean="0">
                <a:solidFill>
                  <a:srgbClr val="00B050"/>
                </a:solidFill>
              </a:rPr>
              <a:t>seven</a:t>
            </a:r>
            <a:r>
              <a:rPr lang="en-GB" sz="3200" dirty="0" smtClean="0"/>
              <a:t>.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483768" y="620688"/>
            <a:ext cx="40084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5400" b="1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rgbClr val="8064A2">
                      <a:tint val="80000"/>
                      <a:satMod val="250000"/>
                      <a:alpha val="45000"/>
                    </a:srgbClr>
                  </a:outerShdw>
                </a:effectLst>
              </a:rPr>
              <a:t>BE GOING TO</a:t>
            </a:r>
            <a:endParaRPr lang="cs-CZ" sz="5400" b="1" dirty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rgbClr val="8064A2">
                    <a:tint val="80000"/>
                    <a:satMod val="250000"/>
                    <a:alpha val="45000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932845" y="1988840"/>
            <a:ext cx="51535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When do we use </a:t>
            </a:r>
            <a:r>
              <a:rPr lang="en-GB" sz="3200" b="1" dirty="0" smtClean="0"/>
              <a:t>be going to</a:t>
            </a:r>
            <a:r>
              <a:rPr lang="en-GB" sz="3200" dirty="0" smtClean="0"/>
              <a:t>?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251520" y="2780928"/>
            <a:ext cx="85936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We use </a:t>
            </a:r>
            <a:r>
              <a:rPr lang="en-GB" sz="3200" b="1" dirty="0" smtClean="0"/>
              <a:t>be going to </a:t>
            </a:r>
            <a:r>
              <a:rPr lang="en-GB" sz="3200" dirty="0" err="1" smtClean="0"/>
              <a:t>to</a:t>
            </a:r>
            <a:r>
              <a:rPr lang="en-GB" sz="3200" dirty="0" smtClean="0"/>
              <a:t> talk</a:t>
            </a:r>
          </a:p>
          <a:p>
            <a:pPr algn="ctr"/>
            <a:r>
              <a:rPr lang="en-GB" sz="3200" dirty="0" smtClean="0"/>
              <a:t>about plans and intentions which may still change.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1475656" y="4365104"/>
            <a:ext cx="62954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I’</a:t>
            </a:r>
            <a:r>
              <a:rPr lang="en-GB" sz="3200" b="1" dirty="0" smtClean="0">
                <a:solidFill>
                  <a:srgbClr val="7030A0"/>
                </a:solidFill>
              </a:rPr>
              <a:t>m going to </a:t>
            </a:r>
            <a:r>
              <a:rPr lang="en-GB" sz="3200" dirty="0" smtClean="0"/>
              <a:t>study another language.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467544" y="5157192"/>
            <a:ext cx="81145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They </a:t>
            </a:r>
            <a:r>
              <a:rPr lang="en-GB" sz="3200" b="1" dirty="0" smtClean="0">
                <a:solidFill>
                  <a:srgbClr val="7030A0"/>
                </a:solidFill>
              </a:rPr>
              <a:t>are going to </a:t>
            </a:r>
            <a:r>
              <a:rPr lang="en-GB" sz="3200" dirty="0" smtClean="0"/>
              <a:t>spend the weekend at home.</a:t>
            </a:r>
            <a:endParaRPr lang="en-GB" sz="32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2051720" y="5805264"/>
            <a:ext cx="49566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What </a:t>
            </a:r>
            <a:r>
              <a:rPr lang="en-GB" sz="3200" b="1" dirty="0" smtClean="0">
                <a:solidFill>
                  <a:srgbClr val="7030A0"/>
                </a:solidFill>
              </a:rPr>
              <a:t>are</a:t>
            </a:r>
            <a:r>
              <a:rPr lang="en-GB" sz="3200" dirty="0" smtClean="0"/>
              <a:t> you </a:t>
            </a:r>
            <a:r>
              <a:rPr lang="en-GB" sz="3200" b="1" dirty="0" smtClean="0">
                <a:solidFill>
                  <a:srgbClr val="7030A0"/>
                </a:solidFill>
              </a:rPr>
              <a:t>going to </a:t>
            </a:r>
            <a:r>
              <a:rPr lang="en-GB" sz="3200" dirty="0" smtClean="0"/>
              <a:t>cook?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755576" y="548680"/>
            <a:ext cx="792088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Complete the gaps with the correct form of</a:t>
            </a:r>
          </a:p>
          <a:p>
            <a:pPr algn="ctr"/>
            <a:r>
              <a:rPr lang="en-GB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verbs in brackets.</a:t>
            </a:r>
            <a:endParaRPr lang="cs-CZ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67544" y="1988840"/>
            <a:ext cx="83529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His sister</a:t>
            </a:r>
            <a:r>
              <a:rPr lang="cs-CZ" sz="2800" dirty="0" smtClean="0"/>
              <a:t>___________ </a:t>
            </a:r>
            <a:r>
              <a:rPr lang="en-GB" sz="2800" dirty="0" smtClean="0"/>
              <a:t>on 11 July. (get married) Have you been invited?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I </a:t>
            </a:r>
            <a:r>
              <a:rPr lang="cs-CZ" sz="2800" dirty="0" smtClean="0"/>
              <a:t>_____________ </a:t>
            </a:r>
            <a:r>
              <a:rPr lang="en-GB" sz="2800" dirty="0" smtClean="0"/>
              <a:t>my doctor next Wednesday. (visit)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What time </a:t>
            </a:r>
            <a:r>
              <a:rPr lang="cs-CZ" sz="2800" dirty="0" smtClean="0"/>
              <a:t>______</a:t>
            </a:r>
            <a:r>
              <a:rPr lang="en-GB" sz="2800" dirty="0" smtClean="0"/>
              <a:t>the class</a:t>
            </a:r>
            <a:r>
              <a:rPr lang="cs-CZ" sz="2800" dirty="0" smtClean="0"/>
              <a:t>_______</a:t>
            </a:r>
            <a:r>
              <a:rPr lang="en-GB" sz="2800" dirty="0" smtClean="0"/>
              <a:t> ?(start)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We </a:t>
            </a:r>
            <a:r>
              <a:rPr lang="cs-CZ" sz="2800" dirty="0" smtClean="0"/>
              <a:t>___________ </a:t>
            </a:r>
            <a:r>
              <a:rPr lang="en-GB" sz="2800" dirty="0" smtClean="0"/>
              <a:t>a party next Saturday. Can you come? </a:t>
            </a:r>
            <a:r>
              <a:rPr lang="cs-CZ" sz="2800" dirty="0" smtClean="0"/>
              <a:t>(</a:t>
            </a:r>
            <a:r>
              <a:rPr lang="en-GB" sz="2800" dirty="0" smtClean="0"/>
              <a:t>have</a:t>
            </a:r>
            <a:r>
              <a:rPr lang="cs-CZ" sz="2800" dirty="0" smtClean="0"/>
              <a:t>) </a:t>
            </a:r>
            <a:endParaRPr lang="en-GB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The next bus to Prague </a:t>
            </a:r>
            <a:r>
              <a:rPr lang="cs-CZ" sz="2800" dirty="0" smtClean="0"/>
              <a:t>___________ </a:t>
            </a:r>
            <a:r>
              <a:rPr lang="en-GB" sz="2800" dirty="0" smtClean="0"/>
              <a:t>at 7.30. (leave)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You can’t play football in the garden. I </a:t>
            </a:r>
            <a:r>
              <a:rPr lang="cs-CZ" sz="2800" dirty="0" smtClean="0"/>
              <a:t>__________</a:t>
            </a:r>
            <a:endParaRPr lang="en-GB" sz="2800" dirty="0" smtClean="0"/>
          </a:p>
          <a:p>
            <a:pPr marL="514350" indent="-514350"/>
            <a:r>
              <a:rPr lang="en-GB" sz="2800" dirty="0" smtClean="0"/>
              <a:t>       the grass. (cut)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611560" y="1268760"/>
            <a:ext cx="78488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Zdroje a citace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Autorem materiálu a všech jeho částí, není-li uvedeno jinak, je Mgr. Ilona Kopšová.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Použitá literatura:</a:t>
            </a:r>
          </a:p>
          <a:p>
            <a:r>
              <a:rPr lang="cs-CZ" sz="1200" dirty="0" smtClean="0"/>
              <a:t>BELÁN, </a:t>
            </a:r>
            <a:r>
              <a:rPr lang="cs-CZ" sz="1200" dirty="0" err="1" smtClean="0"/>
              <a:t>Juraj</a:t>
            </a:r>
            <a:r>
              <a:rPr lang="cs-CZ" sz="1200" dirty="0" smtClean="0"/>
              <a:t>. </a:t>
            </a:r>
            <a:r>
              <a:rPr lang="cs-CZ" sz="1200" i="1" dirty="0" smtClean="0"/>
              <a:t>Odmaturuj z anglického jazyka</a:t>
            </a:r>
            <a:r>
              <a:rPr lang="cs-CZ" sz="1200" dirty="0" smtClean="0"/>
              <a:t>. Brno: DIDAKTIS </a:t>
            </a:r>
            <a:r>
              <a:rPr lang="cs-CZ" sz="1200" dirty="0" err="1" smtClean="0"/>
              <a:t>spol.s</a:t>
            </a:r>
            <a:r>
              <a:rPr lang="cs-CZ" sz="1200" dirty="0" smtClean="0"/>
              <a:t> r.o., 2004, ISBN 80-86285-85-5. </a:t>
            </a:r>
            <a:endParaRPr lang="en-GB" sz="12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BETÁKOVÁ, Lucie. </a:t>
            </a:r>
            <a:r>
              <a:rPr lang="cs-CZ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Angličtina učitele angličtiny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Plzeň: </a:t>
            </a:r>
            <a:r>
              <a:rPr lang="cs-CZ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Fraus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2006, ISBN 80-7238-550-X.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</a:t>
            </a: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FOLEY, Mark; HALL, Diane. </a:t>
            </a:r>
            <a:r>
              <a:rPr lang="en-GB" sz="12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MyGrammarLab</a:t>
            </a: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 ELT, 2012, ISBN 9781408299159.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HARMER, Jeremy.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Teacher Knowledge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ELT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2012, ISBN 978-1-4082-6804-9.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/>
              <a:t>SZLACHTA, Emma. </a:t>
            </a:r>
            <a:r>
              <a:rPr lang="cs-CZ" sz="1200" i="1" dirty="0" err="1" smtClean="0"/>
              <a:t>Choices</a:t>
            </a:r>
            <a:r>
              <a:rPr lang="cs-CZ" sz="1200" i="1" dirty="0" smtClean="0"/>
              <a:t> - </a:t>
            </a:r>
            <a:r>
              <a:rPr lang="cs-CZ" sz="1200" i="1" dirty="0" err="1" smtClean="0"/>
              <a:t>Intermediate</a:t>
            </a:r>
            <a:r>
              <a:rPr lang="cs-CZ" sz="1200" dirty="0" smtClean="0"/>
              <a:t>. Edinburgh: </a:t>
            </a:r>
            <a:r>
              <a:rPr lang="cs-CZ" sz="1200" dirty="0" err="1" smtClean="0"/>
              <a:t>Pearson</a:t>
            </a:r>
            <a:r>
              <a:rPr lang="cs-CZ" sz="1200" dirty="0" smtClean="0"/>
              <a:t> ELT, 2012, ISBN 978-1-4082-9617-2.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531</Words>
  <Application>Microsoft Office PowerPoint</Application>
  <PresentationFormat>Předvádění na obrazovce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Ilona</dc:creator>
  <cp:lastModifiedBy>Chalupna</cp:lastModifiedBy>
  <cp:revision>42</cp:revision>
  <dcterms:created xsi:type="dcterms:W3CDTF">2014-02-12T17:02:22Z</dcterms:created>
  <dcterms:modified xsi:type="dcterms:W3CDTF">2014-04-14T18:28:00Z</dcterms:modified>
</cp:coreProperties>
</file>